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5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12192000"/>
  <p:custDataLst>
    <p:tags r:id="rId29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46140fed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第十二讲 八年级（下）Units 3—4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6140fed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第十二讲 八年级（下）Units 3—4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4acbde2d5?vcp=1&amp;pid=cbf63a4e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4acbde2d5?vcp=1&amp;pid=cbf63a4e4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21_1#0e803b273?sp=1&amp;vcp=1&amp;pid=4acbde2d5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（join）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club？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great.</a:t>
            </a:r>
            <a:endParaRPr lang="en-US" altLang="zh-CN" sz="2400" dirty="0"/>
          </a:p>
        </p:txBody>
      </p:sp>
      <p:sp>
        <p:nvSpPr>
          <p:cNvPr id="5" name="QB_6_AN.22_1#0e803b273.blank?vcp=1&amp;pid=4acbde2d5&amp;color=0,0,0&amp;vpa=11&amp;vtp=1&amp;bbb=1"/>
          <p:cNvSpPr/>
          <p:nvPr/>
        </p:nvSpPr>
        <p:spPr>
          <a:xfrm>
            <a:off x="3266598" y="1292860"/>
            <a:ext cx="728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endParaRPr lang="en-US" altLang="zh-CN" sz="2400" dirty="0"/>
          </a:p>
        </p:txBody>
      </p:sp>
      <p:sp>
        <p:nvSpPr>
          <p:cNvPr id="6" name="QB_6_BD.23_1#f124ad6aa?vcp=1&amp;pid=4acbde2d5&amp;color=0,0,0&amp;vtp=1&amp;bbb=1"/>
          <p:cNvSpPr/>
          <p:nvPr/>
        </p:nvSpPr>
        <p:spPr>
          <a:xfrm>
            <a:off x="502920" y="24235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umbrella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walk?</a:t>
            </a:r>
            <a:endParaRPr lang="en-US" altLang="zh-CN" sz="2400" dirty="0"/>
          </a:p>
        </p:txBody>
      </p:sp>
      <p:sp>
        <p:nvSpPr>
          <p:cNvPr id="7" name="QB_6_AN.24_1#f124ad6aa.blank?vcp=1&amp;pid=4acbde2d5&amp;color=0,0,0&amp;vpa=12&amp;vtp=1&amp;bbb=1"/>
          <p:cNvSpPr/>
          <p:nvPr/>
        </p:nvSpPr>
        <p:spPr>
          <a:xfrm>
            <a:off x="2135664" y="2395601"/>
            <a:ext cx="779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endParaRPr lang="en-US" altLang="zh-CN" sz="2400" dirty="0"/>
          </a:p>
        </p:txBody>
      </p:sp>
      <p:sp>
        <p:nvSpPr>
          <p:cNvPr id="9" name="QB_6_AN.26_1#f124ad6aa.blank?vcp=1&amp;pid=4acbde2d5&amp;color=0,0,0&amp;vpa=13&amp;vtp=1&amp;bbb=1"/>
          <p:cNvSpPr/>
          <p:nvPr/>
        </p:nvSpPr>
        <p:spPr>
          <a:xfrm>
            <a:off x="3004027" y="2920111"/>
            <a:ext cx="525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bd49809a3?vcp=1&amp;pid=b16eec02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bd49809a3?vcp=1&amp;pid=b16eec027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辨析borrow、lend、return与keep</a:t>
            </a:r>
            <a:endParaRPr lang="en-US" altLang="zh-CN" sz="2800" b="1" dirty="0"/>
          </a:p>
        </p:txBody>
      </p:sp>
      <p:graphicFrame>
        <p:nvGraphicFramePr>
          <p:cNvPr id="12" name="P_5_BD#d3052729e?colgroup=8,15,10&amp;vcp=1&amp;pid=bd49809a3&amp;color=0,0,0&amp;vtp=1&amp;bbb=1"/>
          <p:cNvGraphicFramePr>
            <a:graphicFrameLocks noGrp="1"/>
          </p:cNvGraphicFramePr>
          <p:nvPr/>
        </p:nvGraphicFramePr>
        <p:xfrm>
          <a:off x="502920" y="1435100"/>
          <a:ext cx="11146536" cy="2454212"/>
        </p:xfrm>
        <a:graphic>
          <a:graphicData uri="http://schemas.openxmlformats.org/drawingml/2006/table">
            <a:tbl>
              <a:tblPr/>
              <a:tblGrid>
                <a:gridCol w="2798064"/>
                <a:gridCol w="4901184"/>
                <a:gridCol w="344728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搭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borrow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意为“借用”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为非延续性动词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borrow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意为“借出”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为非延续性动词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return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意为“归还”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为非延续性动词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意为“保留”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为延续性动词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ef5e8a9c9?vcp=1&amp;pid=bd49809a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ef5e8a9c9?vcp=1&amp;pid=bd49809a3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27_1#b1afa4983?vcp=1&amp;pid=ef5e8a9c9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lang="en-US" altLang="zh-CN" sz="2400" dirty="0"/>
          </a:p>
        </p:txBody>
      </p:sp>
      <p:sp>
        <p:nvSpPr>
          <p:cNvPr id="5" name="QB_6_AN.28_1#b1afa4983.blank?vcp=1&amp;pid=ef5e8a9c9&amp;color=0,0,0&amp;vpa=14&amp;vtp=1&amp;bbb=1"/>
          <p:cNvSpPr/>
          <p:nvPr/>
        </p:nvSpPr>
        <p:spPr>
          <a:xfrm>
            <a:off x="4469289" y="127127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graphicFrame>
        <p:nvGraphicFramePr>
          <p:cNvPr id="13" name="QM_6_BD.29_1#3e3782c90?colgroup=36&amp;vcp=1&amp;pid=ef5e8a9c9&amp;color=0,0,0&amp;vtp=1&amp;bbb=1"/>
          <p:cNvGraphicFramePr>
            <a:graphicFrameLocks noGrp="1"/>
          </p:cNvGraphicFramePr>
          <p:nvPr/>
        </p:nvGraphicFramePr>
        <p:xfrm>
          <a:off x="502920" y="193167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borrow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QB_7_BD.30_1#524885128?vcp=1&amp;pid=3e3782c90&amp;color=0,0,0&amp;vtp=1&amp;bbb=1"/>
          <p:cNvSpPr/>
          <p:nvPr/>
        </p:nvSpPr>
        <p:spPr>
          <a:xfrm>
            <a:off x="502920" y="255397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machine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habit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</p:txBody>
      </p:sp>
      <p:sp>
        <p:nvSpPr>
          <p:cNvPr id="8" name="QB_7_AN.31_1#524885128.blank?vcp=1&amp;pid=3e3782c90&amp;color=0,0,0&amp;vpa=15&amp;vtp=1&amp;bbb=1"/>
          <p:cNvSpPr/>
          <p:nvPr/>
        </p:nvSpPr>
        <p:spPr>
          <a:xfrm>
            <a:off x="1484788" y="2526030"/>
            <a:ext cx="14851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borrowed</a:t>
            </a:r>
            <a:endParaRPr lang="en-US" altLang="zh-CN" sz="2400" dirty="0"/>
          </a:p>
        </p:txBody>
      </p:sp>
      <p:sp>
        <p:nvSpPr>
          <p:cNvPr id="10" name="QB_7_AN.33_1#524885128.blank?vcp=1&amp;pid=3e3782c90&amp;color=0,0,0&amp;vpa=16&amp;vtp=1&amp;bbb=1"/>
          <p:cNvSpPr/>
          <p:nvPr/>
        </p:nvSpPr>
        <p:spPr>
          <a:xfrm>
            <a:off x="2445227" y="3084830"/>
            <a:ext cx="779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lend</a:t>
            </a:r>
            <a:endParaRPr lang="en-US" altLang="zh-CN" sz="2400" dirty="0"/>
          </a:p>
        </p:txBody>
      </p:sp>
      <p:sp>
        <p:nvSpPr>
          <p:cNvPr id="12" name="QB_7_AN.35_1#524885128.blank?vcp=1&amp;pid=3e3782c90&amp;color=0,0,0&amp;vpa=17&amp;vtp=1&amp;bbb=1"/>
          <p:cNvSpPr/>
          <p:nvPr/>
        </p:nvSpPr>
        <p:spPr>
          <a:xfrm>
            <a:off x="3210401" y="4180840"/>
            <a:ext cx="1469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return</a:t>
            </a:r>
            <a:endParaRPr lang="en-US" altLang="zh-CN" sz="2400" dirty="0"/>
          </a:p>
        </p:txBody>
      </p:sp>
      <p:sp>
        <p:nvSpPr>
          <p:cNvPr id="6" name="QB_7_BD.36_1#326de3a07?sp=1&amp;vcp=1&amp;pid=3e3782c90&amp;color=0,0,0&amp;vtp=1&amp;bbb=1"/>
          <p:cNvSpPr/>
          <p:nvPr/>
        </p:nvSpPr>
        <p:spPr>
          <a:xfrm>
            <a:off x="502920" y="475018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dictionary,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Mary?Mine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</a:t>
            </a:r>
            <a:endParaRPr lang="en-US" altLang="zh-CN" sz="2400" dirty="0"/>
          </a:p>
        </p:txBody>
      </p:sp>
      <p:sp>
        <p:nvSpPr>
          <p:cNvPr id="14" name="QB_7_AN.37_1#326de3a07.blank?vcp=1&amp;pid=3e3782c90&amp;color=0,0,0&amp;vpa=18&amp;vtp=1&amp;bbb=1"/>
          <p:cNvSpPr/>
          <p:nvPr/>
        </p:nvSpPr>
        <p:spPr>
          <a:xfrm>
            <a:off x="4259739" y="5246751"/>
            <a:ext cx="830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ac34ab898?vcp=1&amp;pid=b16eec02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ac34ab898?vcp=1&amp;pid=b16eec027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辨析instead与instead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endParaRPr lang="en-US" altLang="zh-CN" sz="2800" b="1" dirty="0"/>
          </a:p>
        </p:txBody>
      </p:sp>
      <p:graphicFrame>
        <p:nvGraphicFramePr>
          <p:cNvPr id="14" name="P_5_BD#1127f317d?colgroup=10,25&amp;vcp=1&amp;pid=ac34ab898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1936369"/>
        </p:xfrm>
        <a:graphic>
          <a:graphicData uri="http://schemas.openxmlformats.org/drawingml/2006/table">
            <a:tbl>
              <a:tblPr/>
              <a:tblGrid>
                <a:gridCol w="3218688"/>
                <a:gridCol w="793699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instead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作副词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意为“反而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却”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可置于句首或句末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instead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作短语介词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意为“代替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而不是”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后接宾语（名词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代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词或动名词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P_5_BD#1127f317d?vcp=1&amp;pid=ac34ab898&amp;color=0,0,0&amp;vtp=1&amp;bbb=1&amp;hb=1"/>
          <p:cNvSpPr/>
          <p:nvPr/>
        </p:nvSpPr>
        <p:spPr>
          <a:xfrm>
            <a:off x="502920" y="35052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如果你不能去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让他替你去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请给我红色的盒子而不是黄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色的那个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e684d2560?vcp=1&amp;pid=ac34ab89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e684d2560?vcp=1&amp;pid=ac34ab898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38_1#e64cd9adf?vcp=1&amp;pid=e684d2560&amp;color=0,0,0&amp;vtp=1&amp;bbb=1&amp;h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（chat）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other.</a:t>
            </a:r>
            <a:endParaRPr lang="en-US" altLang="zh-CN" sz="2400" dirty="0"/>
          </a:p>
        </p:txBody>
      </p:sp>
      <p:sp>
        <p:nvSpPr>
          <p:cNvPr id="5" name="QB_6_AN.39_1#e64cd9adf.blank?vcp=1&amp;pid=e684d2560&amp;color=0,0,0&amp;vpa=19&amp;vtp=1&amp;bbb=1"/>
          <p:cNvSpPr/>
          <p:nvPr/>
        </p:nvSpPr>
        <p:spPr>
          <a:xfrm>
            <a:off x="8106252" y="1280160"/>
            <a:ext cx="1287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chatting</a:t>
            </a:r>
            <a:endParaRPr lang="en-US" altLang="zh-CN" sz="2400" dirty="0"/>
          </a:p>
        </p:txBody>
      </p:sp>
      <p:graphicFrame>
        <p:nvGraphicFramePr>
          <p:cNvPr id="15" name="QM_6_BD.40_1#25e330a5e?colgroup=36&amp;vcp=1&amp;pid=e684d2560&amp;color=0,0,0&amp;vtp=1&amp;bbb=1"/>
          <p:cNvGraphicFramePr>
            <a:graphicFrameLocks noGrp="1"/>
          </p:cNvGraphicFramePr>
          <p:nvPr/>
        </p:nvGraphicFramePr>
        <p:xfrm>
          <a:off x="502920" y="248793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instead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instead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QB_7_BD.41_1#c7ab634ea?vcp=1&amp;pid=25e330a5e&amp;color=0,0,0&amp;vtp=1&amp;bbb=1"/>
          <p:cNvSpPr/>
          <p:nvPr/>
        </p:nvSpPr>
        <p:spPr>
          <a:xfrm>
            <a:off x="502920" y="311023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ourselves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parents.</a:t>
            </a:r>
            <a:endParaRPr lang="en-US" altLang="zh-CN" sz="2400" dirty="0"/>
          </a:p>
        </p:txBody>
      </p:sp>
      <p:sp>
        <p:nvSpPr>
          <p:cNvPr id="8" name="QB_7_AN.42_1#c7ab634ea.blank?vcp=1&amp;pid=25e330a5e&amp;color=0,0,0&amp;vpa=20&amp;vtp=1&amp;bbb=1"/>
          <p:cNvSpPr/>
          <p:nvPr/>
        </p:nvSpPr>
        <p:spPr>
          <a:xfrm>
            <a:off x="5221193" y="3060700"/>
            <a:ext cx="15605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9" name="QB_7_BD.43_1#62b27a960?sp=1&amp;vcp=1&amp;pid=25e330a5e&amp;color=0,0,0&amp;vtp=1&amp;bbb=1"/>
          <p:cNvSpPr/>
          <p:nvPr/>
        </p:nvSpPr>
        <p:spPr>
          <a:xfrm>
            <a:off x="502920" y="36567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weekend？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No，we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0" name="QB_7_AN.44_1#62b27a960.blank?vcp=1&amp;pid=25e330a5e&amp;color=0,0,0&amp;vpa=21&amp;vtp=1&amp;bbb=1"/>
          <p:cNvSpPr/>
          <p:nvPr/>
        </p:nvSpPr>
        <p:spPr>
          <a:xfrm>
            <a:off x="6917213" y="4165981"/>
            <a:ext cx="1152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8" grpId="0" animBg="1" build="p"/>
      <p:bldP spid="10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fdbdca23?vcp=1&amp;pid=b16eec02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2fdbdca23?vcp=1&amp;pid=b16eec027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重点6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辨析“compare…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with…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”与“compare…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…”</a:t>
            </a:r>
            <a:endParaRPr lang="en-US" altLang="zh-CN" sz="2800" b="1" dirty="0"/>
          </a:p>
        </p:txBody>
      </p:sp>
      <p:graphicFrame>
        <p:nvGraphicFramePr>
          <p:cNvPr id="16" name="P_5_BD#59cddb100?colgroup=8,27&amp;vcp=1&amp;pid=2fdbdca23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46536" cy="1933258"/>
        </p:xfrm>
        <a:graphic>
          <a:graphicData uri="http://schemas.openxmlformats.org/drawingml/2006/table">
            <a:tbl>
              <a:tblPr/>
              <a:tblGrid>
                <a:gridCol w="2587752"/>
                <a:gridCol w="855878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042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compare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比较”（常表示同类比较）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比较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比作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”（可表示比喻）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af4b122c5?vcp=1&amp;pid=2fdbdca23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af4b122c5?vcp=1&amp;pid=2fdbdca23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45_1#2000d349a?vcp=1&amp;pid=af4b122c5&amp;color=0,0,0&amp;vtp=1&amp;bbb=1&amp;hb=1"/>
          <p:cNvSpPr/>
          <p:nvPr/>
        </p:nvSpPr>
        <p:spPr>
          <a:xfrm>
            <a:off x="502920" y="13208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pressure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energetic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hopeful.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rising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lofty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basement.（英译汉）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400" dirty="0"/>
          </a:p>
        </p:txBody>
      </p:sp>
      <p:sp>
        <p:nvSpPr>
          <p:cNvPr id="5" name="QB_6_AN.46_1#2000d349a.blank?vcp=1&amp;pid=af4b122c5&amp;color=0,0,0&amp;vpa=22&amp;vtp=1&amp;bbb=1"/>
          <p:cNvSpPr/>
          <p:nvPr/>
        </p:nvSpPr>
        <p:spPr>
          <a:xfrm>
            <a:off x="5637053" y="1292860"/>
            <a:ext cx="1135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with/to</a:t>
            </a:r>
            <a:endParaRPr lang="en-US" altLang="zh-CN" sz="2400" dirty="0"/>
          </a:p>
        </p:txBody>
      </p:sp>
      <p:sp>
        <p:nvSpPr>
          <p:cNvPr id="7" name="QB_6_AN.48_1#2000d349a.blank?vcp=1&amp;pid=af4b122c5&amp;color=0,0,0&amp;vpa=23&amp;vtp=1&amp;bbb=1"/>
          <p:cNvSpPr/>
          <p:nvPr/>
        </p:nvSpPr>
        <p:spPr>
          <a:xfrm>
            <a:off x="9890856" y="24104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10" name="QB_6_AN.50_1#2000d349a.blank?vcp=1&amp;pid=af4b122c5&amp;color=0,0,0&amp;vpa=24&amp;vtp=1&amp;bbb=1"/>
          <p:cNvSpPr/>
          <p:nvPr/>
        </p:nvSpPr>
        <p:spPr>
          <a:xfrm>
            <a:off x="544988" y="4065270"/>
            <a:ext cx="54292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和地下室相比，这个房间又明亮又高。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10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4d9a22bd?vcp=1&amp;pid=b16eec027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18" name="QB_5_BD.51_1#beeee270e?colgroup=4,11,19&amp;vcp=1&amp;pid=e4d9a22bd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3369056"/>
        </p:xfrm>
        <a:graphic>
          <a:graphicData uri="http://schemas.openxmlformats.org/drawingml/2006/table">
            <a:tbl>
              <a:tblPr/>
              <a:tblGrid>
                <a:gridCol w="1517904"/>
                <a:gridCol w="3621024"/>
                <a:gridCol w="601675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5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stress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A.强调（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.强调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重要性（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.压力（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1.Mary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stress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health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exercising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.Things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easily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wrong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under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stress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stressed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importance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education.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52_1#beeee270e.blank?vcp=1&amp;pid=e4d9a22bd&amp;color=0,0,0&amp;vpa=25&amp;vtp=1"/>
          <p:cNvSpPr/>
          <p:nvPr/>
        </p:nvSpPr>
        <p:spPr>
          <a:xfrm>
            <a:off x="9279403" y="2404491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53_1#beeee270e.blank?vcp=1&amp;pid=e4d9a22bd&amp;color=0,0,0&amp;vpa=26&amp;vtp=1"/>
          <p:cNvSpPr/>
          <p:nvPr/>
        </p:nvSpPr>
        <p:spPr>
          <a:xfrm>
            <a:off x="7861767" y="3369691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54_1#beeee270e.blank?vcp=1&amp;pid=e4d9a22bd&amp;color=0,0,0&amp;vpa=27&amp;vtp=1"/>
          <p:cNvSpPr/>
          <p:nvPr/>
        </p:nvSpPr>
        <p:spPr>
          <a:xfrm>
            <a:off x="6951304" y="4314063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QB_5_BD.55_1#beeee270e?colgroup=4,11,19&amp;vcp=1&amp;pid=e4d9a22bd&amp;color=0,0,0&amp;mp=1&amp;vtp=1&amp;bt=1&amp;bbb=1&amp;hb=1"/>
          <p:cNvGraphicFramePr>
            <a:graphicFrameLocks noGrp="1"/>
          </p:cNvGraphicFramePr>
          <p:nvPr/>
        </p:nvGraphicFramePr>
        <p:xfrm>
          <a:off x="502920" y="1799148"/>
          <a:ext cx="11155680" cy="4332732"/>
        </p:xfrm>
        <a:graphic>
          <a:graphicData uri="http://schemas.openxmlformats.org/drawingml/2006/table">
            <a:tbl>
              <a:tblPr/>
              <a:tblGrid>
                <a:gridCol w="1517904"/>
                <a:gridCol w="3621024"/>
                <a:gridCol w="601675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18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copy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A.抄写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誊写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拷贝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B.（尤指文件或艺术品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）复印件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副本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复制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.（书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报纸等）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一本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一份（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.作弊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抄袭（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careful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copies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documents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library.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20,000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copies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weeks.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copy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data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laptop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usual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way.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Copying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students'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acceptable.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56_1#beeee270e.blank?vcp=1&amp;pid=e4d9a22bd&amp;color=0,0,0&amp;mp=1&amp;vpa=28&amp;vtp=1"/>
          <p:cNvSpPr/>
          <p:nvPr/>
        </p:nvSpPr>
        <p:spPr>
          <a:xfrm>
            <a:off x="10260478" y="27550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B_5_AN.57_1#beeee270e.blank?vcp=1&amp;pid=e4d9a22bd&amp;color=0,0,0&amp;mp=1&amp;vpa=29&amp;vtp=1"/>
          <p:cNvSpPr/>
          <p:nvPr/>
        </p:nvSpPr>
        <p:spPr>
          <a:xfrm>
            <a:off x="6530617" y="37202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B_5_AN.58_1#beeee270e.blank?vcp=1&amp;pid=e4d9a22bd&amp;color=0,0,0&amp;mp=1&amp;vpa=30&amp;vtp=1"/>
          <p:cNvSpPr/>
          <p:nvPr/>
        </p:nvSpPr>
        <p:spPr>
          <a:xfrm>
            <a:off x="8877767" y="46854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5_AN.59_1#beeee270e.blank?vcp=1&amp;pid=e4d9a22bd&amp;color=0,0,0&amp;mp=1&amp;vpa=31&amp;vtp=1"/>
          <p:cNvSpPr/>
          <p:nvPr/>
        </p:nvSpPr>
        <p:spPr>
          <a:xfrm>
            <a:off x="7051316" y="562984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" name="QB_5_BD.55_1#beeee270e?colgroup=4,11,19&amp;vcp=1&amp;pid=e4d9a22bd&amp;color=0,0,0&amp;mp=1&amp;vtp=1&amp;bt=1&amp;bbb=1"/>
          <p:cNvSpPr txBox="1"/>
          <p:nvPr/>
        </p:nvSpPr>
        <p:spPr>
          <a:xfrm>
            <a:off x="11043047" y="118269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QB_5_BD.60_1#beeee270e?colgroup=4,11,19&amp;vcp=1&amp;pid=e4d9a22bd&amp;color=0,0,0&amp;mp=1&amp;vtp=1&amp;bt=1&amp;bbb=1&amp;hb=1"/>
          <p:cNvGraphicFramePr>
            <a:graphicFrameLocks noGrp="1"/>
          </p:cNvGraphicFramePr>
          <p:nvPr/>
        </p:nvGraphicFramePr>
        <p:xfrm>
          <a:off x="502920" y="2280986"/>
          <a:ext cx="11155680" cy="3369056"/>
        </p:xfrm>
        <a:graphic>
          <a:graphicData uri="http://schemas.openxmlformats.org/drawingml/2006/table">
            <a:tbl>
              <a:tblPr/>
              <a:tblGrid>
                <a:gridCol w="1517904"/>
                <a:gridCol w="3621024"/>
                <a:gridCol w="601675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5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develop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A.成长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发展（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.开发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研制（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.加深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增强（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8.Their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relationship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developed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number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aim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develop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personal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skills.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develop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technology.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61_1#beeee270e.blank?vcp=1&amp;pid=e4d9a22bd&amp;color=0,0,0&amp;mp=1&amp;vpa=32&amp;vtp=1"/>
          <p:cNvSpPr/>
          <p:nvPr/>
        </p:nvSpPr>
        <p:spPr>
          <a:xfrm>
            <a:off x="7900629" y="32376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5_AN.62_1#beeee270e.blank?vcp=1&amp;pid=e4d9a22bd&amp;color=0,0,0&amp;mp=1&amp;vpa=33&amp;vtp=1"/>
          <p:cNvSpPr/>
          <p:nvPr/>
        </p:nvSpPr>
        <p:spPr>
          <a:xfrm>
            <a:off x="6411554" y="42028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63_1#beeee270e.blank?vcp=1&amp;pid=e4d9a22bd&amp;color=0,0,0&amp;mp=1&amp;vpa=34&amp;vtp=1"/>
          <p:cNvSpPr/>
          <p:nvPr/>
        </p:nvSpPr>
        <p:spPr>
          <a:xfrm>
            <a:off x="7114053" y="5147249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" name="QB_5_BD.60_1#beeee270e?colgroup=4,11,19&amp;vcp=1&amp;pid=e4d9a22bd&amp;color=0,0,0&amp;mp=1&amp;vtp=1&amp;bt=1&amp;bbb=1"/>
          <p:cNvSpPr txBox="1"/>
          <p:nvPr/>
        </p:nvSpPr>
        <p:spPr>
          <a:xfrm>
            <a:off x="11043047" y="166452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b57d1a50?vcp=1&amp;pid=e4d9a22bd&amp;color=0,0,0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情态动词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could表请求（P72）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6140fedd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第十二讲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八年级（下）Units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3—4</a:t>
            </a:r>
            <a:endParaRPr lang="en-US" altLang="zh-CN" sz="4800" dirty="0"/>
          </a:p>
        </p:txBody>
      </p:sp>
      <p:pic>
        <p:nvPicPr>
          <p:cNvPr id="3" name="C_2#46140fedd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16eec027?vcp=1&amp;pid=46140fedd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6b1a33d28?vcp=1&amp;pid=b16eec02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6b1a33d28?vcp=1&amp;pid=b16eec027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neither的用法</a:t>
            </a:r>
            <a:endParaRPr lang="en-US" altLang="zh-CN" sz="2800" b="1" dirty="0"/>
          </a:p>
        </p:txBody>
      </p:sp>
      <p:pic>
        <p:nvPicPr>
          <p:cNvPr id="5" name="P_5_BD#54c9438d8?htil=1&amp;vcp=1&amp;pid=6b1a33d28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852676"/>
            <a:ext cx="5458968" cy="372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54c9438d8?htil=1&amp;vcp=1&amp;pid=6b1a33d28&amp;color=0,0,0&amp;vtp=1&amp;bbb=1"/>
          <p:cNvSpPr/>
          <p:nvPr/>
        </p:nvSpPr>
        <p:spPr>
          <a:xfrm>
            <a:off x="502920" y="1816100"/>
            <a:ext cx="5596128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两个答案都不对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他和我都没被邀请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如果你不去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我也不去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French.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汤姆不会说法语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杰克也不会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19a8cb28?vcp=1&amp;pid=6b1a33d2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19a8cb28?vcp=1&amp;pid=6b1a33d28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a9e724a6f?vcp=1&amp;pid=819a8cb28&amp;color=0,0,0&amp;vtp=1&amp;bbb=1&amp;h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（enjoy）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cola.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teeth.</a:t>
            </a:r>
            <a:endParaRPr lang="en-US" altLang="zh-CN" sz="2400" dirty="0"/>
          </a:p>
        </p:txBody>
      </p:sp>
      <p:sp>
        <p:nvSpPr>
          <p:cNvPr id="5" name="QB_6_AN.2_1#a9e724a6f.blank?vcp=1&amp;pid=819a8cb28&amp;color=0,0,0&amp;vpa=1&amp;vtp=1&amp;bbb=1"/>
          <p:cNvSpPr/>
          <p:nvPr/>
        </p:nvSpPr>
        <p:spPr>
          <a:xfrm>
            <a:off x="4724876" y="1280160"/>
            <a:ext cx="1050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enjoys</a:t>
            </a:r>
            <a:endParaRPr lang="en-US" altLang="zh-CN" sz="2400" dirty="0"/>
          </a:p>
        </p:txBody>
      </p:sp>
      <p:sp>
        <p:nvSpPr>
          <p:cNvPr id="6" name="QB_6_BD.3_1#223bb0eb6?sp=1&amp;vcp=1&amp;pid=819a8cb28&amp;color=0,0,0&amp;vtp=1&amp;bbb=1"/>
          <p:cNvSpPr/>
          <p:nvPr/>
        </p:nvSpPr>
        <p:spPr>
          <a:xfrm>
            <a:off x="502920" y="24235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crazy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（enjoy）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music.</a:t>
            </a:r>
            <a:endParaRPr lang="en-US" altLang="zh-CN" sz="2400" dirty="0"/>
          </a:p>
        </p:txBody>
      </p:sp>
      <p:sp>
        <p:nvSpPr>
          <p:cNvPr id="7" name="QB_6_AN.4_1#223bb0eb6.blank?vcp=1&amp;pid=819a8cb28&amp;color=0,0,0&amp;vpa=2&amp;vtp=1&amp;bbb=1"/>
          <p:cNvSpPr/>
          <p:nvPr/>
        </p:nvSpPr>
        <p:spPr>
          <a:xfrm>
            <a:off x="4862989" y="2920111"/>
            <a:ext cx="1050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enjoys</a:t>
            </a:r>
            <a:endParaRPr lang="en-US" altLang="zh-CN" sz="2400" dirty="0"/>
          </a:p>
        </p:txBody>
      </p:sp>
      <p:sp>
        <p:nvSpPr>
          <p:cNvPr id="8" name="QB_6_BD.5_1#a1f242389?vcp=1&amp;pid=819a8cb28&amp;color=0,0,0&amp;vtp=1&amp;bbb=1"/>
          <p:cNvSpPr/>
          <p:nvPr/>
        </p:nvSpPr>
        <p:spPr>
          <a:xfrm>
            <a:off x="502920" y="352717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T-shirt.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shoes.（盲填）</a:t>
            </a:r>
            <a:endParaRPr lang="en-US" altLang="zh-CN" sz="2400" dirty="0"/>
          </a:p>
        </p:txBody>
      </p:sp>
      <p:sp>
        <p:nvSpPr>
          <p:cNvPr id="9" name="QB_6_AN.6_1#a1f242389.blank?vcp=1&amp;pid=819a8cb28&amp;color=0,0,0&amp;vpa=3&amp;vtp=1&amp;bbb=1"/>
          <p:cNvSpPr/>
          <p:nvPr/>
        </p:nvSpPr>
        <p:spPr>
          <a:xfrm>
            <a:off x="6125560" y="349923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11" name="QB_6_AN.8_1#a1f242389.blank?vcp=1&amp;pid=819a8cb28&amp;color=0,0,0&amp;vpa=4&amp;vtp=1&amp;bbb=1"/>
          <p:cNvSpPr/>
          <p:nvPr/>
        </p:nvSpPr>
        <p:spPr>
          <a:xfrm>
            <a:off x="4551839" y="4058031"/>
            <a:ext cx="677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</a:t>
            </a:r>
            <a:endParaRPr lang="en-US" altLang="zh-CN" sz="2400" dirty="0"/>
          </a:p>
        </p:txBody>
      </p:sp>
      <p:sp>
        <p:nvSpPr>
          <p:cNvPr id="12" name="QB_6_BD.9_1#a3ed15633?sp=1&amp;vcp=1&amp;pid=819a8cb28&amp;color=0,0,0&amp;vtp=1&amp;bbb=1"/>
          <p:cNvSpPr/>
          <p:nvPr/>
        </p:nvSpPr>
        <p:spPr>
          <a:xfrm>
            <a:off x="502920" y="517817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soccer.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I.（盲填）</a:t>
            </a:r>
            <a:endParaRPr lang="en-US" altLang="zh-CN" sz="2400" dirty="0"/>
          </a:p>
        </p:txBody>
      </p:sp>
      <p:sp>
        <p:nvSpPr>
          <p:cNvPr id="13" name="QB_6_AN.10_1#a3ed15633.blank?vcp=1&amp;pid=819a8cb28&amp;color=0,0,0&amp;vpa=5&amp;vtp=1&amp;bbb=1"/>
          <p:cNvSpPr/>
          <p:nvPr/>
        </p:nvSpPr>
        <p:spPr>
          <a:xfrm>
            <a:off x="786288" y="5687441"/>
            <a:ext cx="1201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Neither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7ce22442?vcp=1&amp;pid=b16eec02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d7ce22442?vcp=1&amp;pid=b16eec027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allow的用法</a:t>
            </a:r>
            <a:endParaRPr lang="en-US" altLang="zh-CN" sz="2800" b="1" dirty="0"/>
          </a:p>
        </p:txBody>
      </p:sp>
      <p:pic>
        <p:nvPicPr>
          <p:cNvPr id="4" name="P_5_BD#dc2d7ae1f?vcp=1&amp;pid=d7ce2244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5616" y="1358900"/>
            <a:ext cx="4617720" cy="261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dc2d7ae1f?vcp=1&amp;pid=d7ce22442&amp;color=0,0,0&amp;vtp=1&amp;bbb=1&amp;hb=1"/>
          <p:cNvSpPr/>
          <p:nvPr/>
        </p:nvSpPr>
        <p:spPr>
          <a:xfrm>
            <a:off x="502920" y="41021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structures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hair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它们有特殊的结构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可以让自己粘住人们的衣服或头发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很抱歉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但我们不允许在这里吃东西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cc97c9c96?vcp=1&amp;pid=d7ce2244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cc97c9c96?vcp=1&amp;pid=d7ce22442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1_1#9f81ed74c?vcp=1&amp;pid=cc97c9c96&amp;color=0,0,0&amp;vtp=1&amp;bb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（smoke）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public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（allow）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basketball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teenagers,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（bring）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mobile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focus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schoolwork.</a:t>
            </a:r>
            <a:endParaRPr lang="en-US" altLang="zh-CN" sz="2400" dirty="0"/>
          </a:p>
        </p:txBody>
      </p:sp>
      <p:sp>
        <p:nvSpPr>
          <p:cNvPr id="5" name="QB_6_AN.12_1#9f81ed74c.blank?vcp=1&amp;pid=cc97c9c96&amp;color=0,0,0&amp;vpa=6&amp;vtp=1&amp;bbb=1"/>
          <p:cNvSpPr/>
          <p:nvPr/>
        </p:nvSpPr>
        <p:spPr>
          <a:xfrm>
            <a:off x="4407376" y="1280160"/>
            <a:ext cx="9334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endParaRPr lang="en-US" altLang="zh-CN" sz="2400" dirty="0"/>
          </a:p>
        </p:txBody>
      </p:sp>
      <p:sp>
        <p:nvSpPr>
          <p:cNvPr id="7" name="QB_6_AN.14_1#9f81ed74c.blank?vcp=1&amp;pid=cc97c9c96&amp;color=0,0,0&amp;vpa=7&amp;vtp=1&amp;bbb=1"/>
          <p:cNvSpPr/>
          <p:nvPr/>
        </p:nvSpPr>
        <p:spPr>
          <a:xfrm>
            <a:off x="2833212" y="1851660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endParaRPr lang="en-US" altLang="zh-CN" sz="2400" dirty="0"/>
          </a:p>
        </p:txBody>
      </p:sp>
      <p:sp>
        <p:nvSpPr>
          <p:cNvPr id="9" name="QB_6_AN.16_1#9f81ed74c.blank?vcp=1&amp;pid=cc97c9c96&amp;color=0,0,0&amp;vpa=8&amp;vtp=1&amp;bbb=1"/>
          <p:cNvSpPr/>
          <p:nvPr/>
        </p:nvSpPr>
        <p:spPr>
          <a:xfrm>
            <a:off x="2851054" y="2397760"/>
            <a:ext cx="1322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smoking</a:t>
            </a:r>
            <a:endParaRPr lang="en-US" altLang="zh-CN" sz="2400" dirty="0"/>
          </a:p>
        </p:txBody>
      </p:sp>
      <p:sp>
        <p:nvSpPr>
          <p:cNvPr id="11" name="QB_6_AN.18_1#9f81ed74c.blank?vcp=1&amp;pid=cc97c9c96&amp;color=0,0,0&amp;vpa=9&amp;vtp=1&amp;bbb=1"/>
          <p:cNvSpPr/>
          <p:nvPr/>
        </p:nvSpPr>
        <p:spPr>
          <a:xfrm>
            <a:off x="1383188" y="2969260"/>
            <a:ext cx="1033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allows</a:t>
            </a:r>
            <a:endParaRPr lang="en-US" altLang="zh-CN" sz="2400" dirty="0"/>
          </a:p>
        </p:txBody>
      </p:sp>
      <p:sp>
        <p:nvSpPr>
          <p:cNvPr id="13" name="QB_6_AN.20_1#9f81ed74c.blank?vcp=1&amp;pid=cc97c9c96&amp;color=0,0,0&amp;vpa=10&amp;vtp=1&amp;bbb=1"/>
          <p:cNvSpPr/>
          <p:nvPr/>
        </p:nvSpPr>
        <p:spPr>
          <a:xfrm>
            <a:off x="5798026" y="4074160"/>
            <a:ext cx="931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bf63a4e4?vcp=1&amp;pid=b16eec02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cbf63a4e4?vcp=1&amp;pid=b16eec027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“Why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sth.?”句型</a:t>
            </a:r>
            <a:endParaRPr lang="en-US" altLang="zh-CN" sz="2800" b="1" dirty="0"/>
          </a:p>
        </p:txBody>
      </p:sp>
      <p:pic>
        <p:nvPicPr>
          <p:cNvPr id="4" name="P_5_BD#f0b28c231?vcp=1&amp;pid=cbf63a4e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0315" y="2378075"/>
            <a:ext cx="7620000" cy="336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3879</Words>
  <Application>WPS 演示</Application>
  <PresentationFormat>宽屏</PresentationFormat>
  <Paragraphs>303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3</cp:revision>
  <dcterms:created xsi:type="dcterms:W3CDTF">2024-10-12T12:12:00Z</dcterms:created>
  <dcterms:modified xsi:type="dcterms:W3CDTF">2024-10-14T09:34:42Z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531DD29AE7D949328E49BED3F411776F_12</vt:lpwstr>
  </property>
  <property fmtid="{D5CDD505-2E9C-101B-9397-08002B2CF9AE}" pid="3" name="KSOProductBuildVer">
    <vt:lpwstr>2052-12.1.0.18276</vt:lpwstr>
  </property>
</Properties>
</file>